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72" r:id="rId9"/>
    <p:sldId id="265" r:id="rId10"/>
    <p:sldId id="270" r:id="rId11"/>
    <p:sldId id="271" r:id="rId12"/>
    <p:sldId id="263" r:id="rId13"/>
    <p:sldId id="262" r:id="rId14"/>
    <p:sldId id="273" r:id="rId15"/>
    <p:sldId id="274" r:id="rId16"/>
    <p:sldId id="267" r:id="rId17"/>
    <p:sldId id="266" r:id="rId1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50185" autoAdjust="0"/>
  </p:normalViewPr>
  <p:slideViewPr>
    <p:cSldViewPr snapToObjects="1">
      <p:cViewPr varScale="1">
        <p:scale>
          <a:sx n="146" d="100"/>
          <a:sy n="146" d="100"/>
        </p:scale>
        <p:origin x="-8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15/08/17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15/08/17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15/08/17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15/08/17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2.07246" TargetMode="External"/><Relationship Id="rId4" Type="http://schemas.openxmlformats.org/officeDocument/2006/relationships/hyperlink" Target="https://arxiv.org/abs/1704.0391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7.79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3910" TargetMode="External"/><Relationship Id="rId4" Type="http://schemas.openxmlformats.org/officeDocument/2006/relationships/hyperlink" Target="https://arxiv.org/abs/1602.07246" TargetMode="External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  <p:sp>
        <p:nvSpPr>
          <p:cNvPr id="4" name="Subtitle 18"/>
          <p:cNvSpPr txBox="1">
            <a:spLocks/>
          </p:cNvSpPr>
          <p:nvPr/>
        </p:nvSpPr>
        <p:spPr bwMode="auto">
          <a:xfrm>
            <a:off x="4343400" y="5892800"/>
            <a:ext cx="443169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0033CC"/>
                </a:solidFill>
                <a:latin typeface="+mn-lt"/>
                <a:ea typeface="ＭＳ Ｐゴシック" pitchFamily="-112" charset="-128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FF0000"/>
                </a:solidFill>
                <a:latin typeface="+mn-lt"/>
                <a:ea typeface="ＭＳ Ｐゴシック" pitchFamily="-112" charset="-128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r>
              <a:rPr lang="en-US" dirty="0" smtClean="0">
                <a:latin typeface="Arial" charset="0"/>
              </a:rPr>
              <a:t>Fermi LAT diffuse meeting</a:t>
            </a:r>
          </a:p>
          <a:p>
            <a:r>
              <a:rPr lang="en-US" dirty="0" smtClean="0">
                <a:latin typeface="Arial" charset="0"/>
              </a:rPr>
              <a:t>August 15, 2017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model + </a:t>
            </a:r>
            <a:r>
              <a:rPr lang="en-US" dirty="0"/>
              <a:t>PS </a:t>
            </a:r>
            <a:r>
              <a:rPr lang="en-US" dirty="0" smtClean="0"/>
              <a:t>refitting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r>
              <a:rPr lang="en-US" dirty="0" smtClean="0"/>
              <a:t>Same analysis as in the Pass 8 GC excess study (Sample model)</a:t>
            </a:r>
          </a:p>
          <a:p>
            <a:r>
              <a:rPr lang="en-US" dirty="0" smtClean="0"/>
              <a:t>Templates:</a:t>
            </a:r>
          </a:p>
          <a:p>
            <a:pPr lvl="1"/>
            <a:r>
              <a:rPr lang="en-US" dirty="0" smtClean="0"/>
              <a:t>Gas correlated (π</a:t>
            </a:r>
            <a:r>
              <a:rPr lang="en-US" baseline="30000" dirty="0" smtClean="0"/>
              <a:t>0</a:t>
            </a:r>
            <a:r>
              <a:rPr lang="en-US" dirty="0" smtClean="0"/>
              <a:t> and </a:t>
            </a:r>
            <a:r>
              <a:rPr lang="en-US" dirty="0" err="1" smtClean="0"/>
              <a:t>brems</a:t>
            </a:r>
            <a:r>
              <a:rPr lang="en-US" dirty="0" smtClean="0"/>
              <a:t>) in 5 rings</a:t>
            </a:r>
          </a:p>
          <a:p>
            <a:pPr lvl="1"/>
            <a:r>
              <a:rPr lang="en-US" dirty="0" smtClean="0"/>
              <a:t>IC in 3 components corresponding to IR, starlight, CMB</a:t>
            </a:r>
          </a:p>
          <a:p>
            <a:pPr lvl="1"/>
            <a:r>
              <a:rPr lang="en-US" dirty="0" smtClean="0"/>
              <a:t>Geometric Loop I, Sun, Moon, Isotropic</a:t>
            </a:r>
          </a:p>
          <a:p>
            <a:pPr lvl="1"/>
            <a:r>
              <a:rPr lang="en-US" dirty="0" smtClean="0"/>
              <a:t>Bubbles at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GC excess (</a:t>
            </a:r>
            <a:r>
              <a:rPr lang="en-US" dirty="0" err="1" smtClean="0"/>
              <a:t>gNFW</a:t>
            </a:r>
            <a:r>
              <a:rPr lang="en-US" dirty="0" smtClean="0"/>
              <a:t> template)</a:t>
            </a:r>
          </a:p>
          <a:p>
            <a:pPr lvl="1"/>
            <a:r>
              <a:rPr lang="en-US" dirty="0" smtClean="0"/>
              <a:t>3FGL point source + </a:t>
            </a:r>
            <a:r>
              <a:rPr lang="en-US" dirty="0" smtClean="0">
                <a:solidFill>
                  <a:srgbClr val="FF0000"/>
                </a:solidFill>
              </a:rPr>
              <a:t>refit 40 brightest within R = 10</a:t>
            </a:r>
            <a:r>
              <a:rPr lang="en-US" baseline="30000" dirty="0" smtClean="0">
                <a:solidFill>
                  <a:srgbClr val="FF0000"/>
                </a:solidFill>
              </a:rPr>
              <a:t>o</a:t>
            </a:r>
            <a:endParaRPr lang="en-US" dirty="0"/>
          </a:p>
          <a:p>
            <a:pPr lvl="1"/>
            <a:r>
              <a:rPr lang="en-US" dirty="0" smtClean="0"/>
              <a:t>Mask 200 brightest PS outside R = 10</a:t>
            </a:r>
            <a:r>
              <a:rPr lang="en-US" baseline="30000" dirty="0" smtClean="0"/>
              <a:t>o</a:t>
            </a:r>
            <a:endParaRPr lang="en-US" dirty="0" smtClean="0"/>
          </a:p>
          <a:p>
            <a:r>
              <a:rPr lang="en-US" dirty="0" smtClean="0"/>
              <a:t>Fit independently in energy bins up to 600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223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r</a:t>
            </a:r>
            <a:r>
              <a:rPr lang="en-US" dirty="0" smtClean="0"/>
              <a:t>esiduals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980728"/>
            <a:ext cx="7991475" cy="864096"/>
          </a:xfrm>
        </p:spPr>
        <p:txBody>
          <a:bodyPr/>
          <a:lstStyle/>
          <a:p>
            <a:r>
              <a:rPr lang="en-US" dirty="0" smtClean="0"/>
              <a:t>Residual + bubbles + GC excess</a:t>
            </a:r>
            <a:r>
              <a:rPr lang="en-US" dirty="0" smtClean="0"/>
              <a:t>: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8" name="Picture 7" descr="Source_refit_3FGL_40PS_resid_signal_bubbles_flux_highlowE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0" y="1590642"/>
            <a:ext cx="4355976" cy="2768749"/>
          </a:xfrm>
          <a:prstGeom prst="rect">
            <a:avLst/>
          </a:prstGeom>
        </p:spPr>
      </p:pic>
      <p:pic>
        <p:nvPicPr>
          <p:cNvPr id="6" name="Picture 5" descr="Source_refit_3FGL_40PS_resid_signal_bubbles_flux_highhighE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294789"/>
            <a:ext cx="3744416" cy="2380029"/>
          </a:xfrm>
          <a:prstGeom prst="rect">
            <a:avLst/>
          </a:prstGeom>
        </p:spPr>
      </p:pic>
      <p:pic>
        <p:nvPicPr>
          <p:cNvPr id="9" name="Picture 8" descr="Source_refit_3FGL_40PS_resid_signal_bubbles_flux_highmediumE_h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141" y="1661642"/>
            <a:ext cx="4142637" cy="2633147"/>
          </a:xfrm>
          <a:prstGeom prst="rect">
            <a:avLst/>
          </a:prstGeom>
        </p:spPr>
      </p:pic>
      <p:pic>
        <p:nvPicPr>
          <p:cNvPr id="11" name="Picture 10" descr="SED_GALPROP_0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4193060"/>
            <a:ext cx="3395959" cy="254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56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12" name="CustomShape 4"/>
          <p:cNvSpPr/>
          <p:nvPr/>
        </p:nvSpPr>
        <p:spPr>
          <a:xfrm>
            <a:off x="576360" y="4896000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Models agree well (on southern hemisphere)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Northern hemisphere: large amount of gas-correlated emission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</a:t>
            </a: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-right asymmetry in the models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Boxes model as baseline model?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2"/>
          <p:cNvSpPr/>
          <p:nvPr/>
        </p:nvSpPr>
        <p:spPr>
          <a:xfrm>
            <a:off x="1251000" y="4453560"/>
            <a:ext cx="7028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Longitude profiles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" name="Picture 13" descr="Profiles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0" y="1017235"/>
            <a:ext cx="4668417" cy="3501313"/>
          </a:xfrm>
          <a:prstGeom prst="rect">
            <a:avLst/>
          </a:prstGeom>
        </p:spPr>
      </p:pic>
      <p:pic>
        <p:nvPicPr>
          <p:cNvPr id="8" name="Picture 7" descr="Profiles_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815" y="1017540"/>
            <a:ext cx="4668011" cy="350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in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  <p:sp>
        <p:nvSpPr>
          <p:cNvPr id="7" name="CustomShape 3"/>
          <p:cNvSpPr/>
          <p:nvPr/>
        </p:nvSpPr>
        <p:spPr>
          <a:xfrm>
            <a:off x="557074" y="5086355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Difference of data: west – east &gt; 0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models: harder spectrum west of GC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4"/>
          <p:cNvSpPr/>
          <p:nvPr/>
        </p:nvSpPr>
        <p:spPr>
          <a:xfrm>
            <a:off x="2763000" y="4464000"/>
            <a:ext cx="4364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Spectra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130400" y="100080"/>
            <a:ext cx="6869520" cy="6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 dirty="0" smtClean="0">
                <a:solidFill>
                  <a:srgbClr val="D43E2E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Conclusions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CFC005-2C92-44B6-8CB3-FE376A636BA6}" type="slidenum">
              <a:rPr lang="en-GB" sz="1200" b="1" strike="noStrike" spc="-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13</a:t>
            </a:fld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183831"/>
            <a:ext cx="82901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spc="-1" dirty="0" smtClean="0">
                <a:solidFill>
                  <a:srgbClr val="0D0D0D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the analysis we confirm that</a:t>
            </a: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GB" sz="2200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 intensity of emission from the bubbles is larger in the Galactic plane;</a:t>
            </a: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spectrum does not seem to have a </a:t>
            </a:r>
            <a:r>
              <a:rPr lang="en-GB" sz="2200" spc="-1" dirty="0" err="1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cutoff</a:t>
            </a:r>
            <a:r>
              <a:rPr lang="en-GB" sz="2200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at around 100 </a:t>
            </a:r>
            <a:r>
              <a:rPr lang="en-GB" sz="2200" spc="-1" dirty="0" err="1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GeV</a:t>
            </a:r>
            <a:r>
              <a:rPr lang="en-GB" sz="2200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;</a:t>
            </a: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GB" sz="2200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 emission seems to be shifted to the right from the GC.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66532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130400" y="100080"/>
            <a:ext cx="6869520" cy="6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 dirty="0">
                <a:solidFill>
                  <a:srgbClr val="D43E2E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Timeline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CFC005-2C92-44B6-8CB3-FE376A636BA6}" type="slidenum">
              <a:rPr lang="en-GB" sz="1200" b="1" strike="noStrike" spc="-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14</a:t>
            </a:fld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183831"/>
            <a:ext cx="829018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b="1" u="sng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September:</a:t>
            </a: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analysis </a:t>
            </a:r>
            <a:endParaRPr lang="en-GB" sz="2200" b="1" u="sng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ＭＳ Ｐゴシック"/>
            </a:endParaRP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physics interpretation: </a:t>
            </a:r>
            <a:endParaRPr lang="en-GB" sz="2200" spc="-1" dirty="0" smtClean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00460" lvl="1" indent="-342900"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fit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IC and π</a:t>
            </a:r>
            <a:r>
              <a:rPr lang="en-GB" sz="2200" b="1" spc="-1" baseline="30000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0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spectra,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00460" lvl="1" indent="-342900"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particle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lifetimes,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00460" lvl="1" indent="-342900"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total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energy output in terms of </a:t>
            </a:r>
            <a:r>
              <a:rPr lang="en-GB" sz="2200" b="1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SNe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endParaRPr lang="en-GB" sz="2200" b="1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ＭＳ Ｐゴシック"/>
            </a:endParaRP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Present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more </a:t>
            </a: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results</a:t>
            </a:r>
            <a:endParaRPr lang="en-GB" sz="2200" spc="-1" dirty="0" smtClean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Work on the draft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02038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above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67544" y="964357"/>
            <a:ext cx="7918384" cy="5895550"/>
            <a:chOff x="460624" y="964357"/>
            <a:chExt cx="7918384" cy="5895550"/>
          </a:xfrm>
        </p:grpSpPr>
        <p:pic>
          <p:nvPicPr>
            <p:cNvPr id="9" name="Picture 8" descr="SED_all_left-right__l=5_b=8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964357"/>
              <a:ext cx="3956083" cy="2967063"/>
            </a:xfrm>
            <a:prstGeom prst="rect">
              <a:avLst/>
            </a:prstGeom>
          </p:spPr>
        </p:pic>
        <p:pic>
          <p:nvPicPr>
            <p:cNvPr id="10" name="Picture 9" descr="SED_all_left-right__l=5_b=4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3892845"/>
              <a:ext cx="3956083" cy="2967062"/>
            </a:xfrm>
            <a:prstGeom prst="rect">
              <a:avLst/>
            </a:prstGeom>
          </p:spPr>
        </p:pic>
        <p:pic>
          <p:nvPicPr>
            <p:cNvPr id="11" name="Picture 10" descr="SED_all_left-right__l=-5_b=4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72" y="3903134"/>
              <a:ext cx="3921236" cy="2940927"/>
            </a:xfrm>
            <a:prstGeom prst="rect">
              <a:avLst/>
            </a:prstGeom>
          </p:spPr>
        </p:pic>
        <p:pic>
          <p:nvPicPr>
            <p:cNvPr id="8" name="Picture 7" descr="SED_all_left-right__l=-5_b=8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7984" y="964358"/>
              <a:ext cx="3951024" cy="2963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below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involved: </a:t>
            </a:r>
          </a:p>
          <a:p>
            <a:pPr lvl="1"/>
            <a:r>
              <a:rPr lang="en-US" dirty="0" err="1" smtClean="0"/>
              <a:t>Dima</a:t>
            </a:r>
            <a:r>
              <a:rPr lang="en-US" dirty="0" smtClean="0"/>
              <a:t> </a:t>
            </a:r>
            <a:r>
              <a:rPr lang="en-US" dirty="0" err="1" smtClean="0"/>
              <a:t>Malyshev</a:t>
            </a:r>
            <a:r>
              <a:rPr lang="en-US" dirty="0" smtClean="0"/>
              <a:t>, Laura </a:t>
            </a:r>
            <a:r>
              <a:rPr lang="en-US" dirty="0" err="1" smtClean="0"/>
              <a:t>Herold</a:t>
            </a:r>
            <a:endParaRPr lang="en-US" dirty="0"/>
          </a:p>
          <a:p>
            <a:r>
              <a:rPr lang="en-US" dirty="0" smtClean="0"/>
              <a:t>Category of project: II</a:t>
            </a:r>
          </a:p>
          <a:p>
            <a:pPr lvl="1"/>
            <a:r>
              <a:rPr lang="en-US" dirty="0" smtClean="0"/>
              <a:t>Follow up work on the bubbles</a:t>
            </a:r>
          </a:p>
          <a:p>
            <a:pPr lvl="1"/>
            <a:r>
              <a:rPr lang="en-US" dirty="0" smtClean="0"/>
              <a:t>Some results on the bubbles at low latitudes were already published in:</a:t>
            </a:r>
            <a:endParaRPr lang="en-US" dirty="0"/>
          </a:p>
          <a:p>
            <a:pPr lvl="2"/>
            <a:r>
              <a:rPr lang="en-US" dirty="0" smtClean="0"/>
              <a:t>the Fermi LAT diffuse paper (</a:t>
            </a:r>
            <a:r>
              <a:rPr lang="en-US" dirty="0" smtClean="0">
                <a:hlinkClick r:id="rId3"/>
              </a:rPr>
              <a:t>arxiv:1602.07246</a:t>
            </a:r>
            <a:r>
              <a:rPr lang="en-US" dirty="0" smtClean="0"/>
              <a:t>) </a:t>
            </a:r>
            <a:endParaRPr lang="en-US" dirty="0"/>
          </a:p>
          <a:p>
            <a:pPr lvl="2"/>
            <a:r>
              <a:rPr lang="en-US" dirty="0" smtClean="0"/>
              <a:t>the pass 8 GC analysis paper (</a:t>
            </a:r>
            <a:r>
              <a:rPr lang="en-US" dirty="0" smtClean="0">
                <a:hlinkClick r:id="rId4"/>
              </a:rPr>
              <a:t>arxiv:1704.03910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 of the Fermi bubbles</a:t>
            </a:r>
          </a:p>
          <a:p>
            <a:pPr lvl="1"/>
            <a:r>
              <a:rPr lang="en-US" dirty="0" smtClean="0"/>
              <a:t>AGN-like emission from </a:t>
            </a:r>
            <a:r>
              <a:rPr lang="en-US" dirty="0" err="1" smtClean="0"/>
              <a:t>Sgr</a:t>
            </a:r>
            <a:r>
              <a:rPr lang="en-US" dirty="0" smtClean="0"/>
              <a:t> A*</a:t>
            </a:r>
          </a:p>
          <a:p>
            <a:pPr lvl="2"/>
            <a:r>
              <a:rPr lang="en-US" dirty="0" smtClean="0"/>
              <a:t>Bubbles are expected to have an hour-glass shape centered at the GC</a:t>
            </a:r>
          </a:p>
          <a:p>
            <a:pPr lvl="1"/>
            <a:r>
              <a:rPr lang="en-US" dirty="0" smtClean="0"/>
              <a:t>Starburst / star formation</a:t>
            </a:r>
          </a:p>
          <a:p>
            <a:pPr lvl="2"/>
            <a:r>
              <a:rPr lang="en-US" dirty="0" smtClean="0"/>
              <a:t>Bubbles don’t need to be centered at the GC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the bubbles at high </a:t>
            </a:r>
            <a:r>
              <a:rPr lang="en-US" dirty="0" smtClean="0"/>
              <a:t>latitudes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Fermi LAT bubbles analysis paper (</a:t>
            </a:r>
            <a:r>
              <a:rPr lang="en-US" dirty="0" smtClean="0">
                <a:hlinkClick r:id="rId2"/>
              </a:rPr>
              <a:t>arxiv:1407.7905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Bubbles at latitudes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Homogeneous spectrum with a cutoff around 100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r>
              <a:rPr lang="en-US" dirty="0" smtClean="0"/>
              <a:t>Homogeneous intensity + cocoon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f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83855"/>
            <a:ext cx="4104456" cy="3591399"/>
          </a:xfrm>
          <a:prstGeom prst="rect">
            <a:avLst/>
          </a:prstGeom>
        </p:spPr>
      </p:pic>
      <p:pic>
        <p:nvPicPr>
          <p:cNvPr id="6" name="Picture 5" descr="f22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04" y="3150835"/>
            <a:ext cx="4679783" cy="31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2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analysis near the Galactic </a:t>
            </a:r>
            <a:r>
              <a:rPr lang="en-US" dirty="0" smtClean="0"/>
              <a:t>plane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Hints of a different behavior near the Galactic center</a:t>
            </a:r>
          </a:p>
          <a:p>
            <a:pPr lvl="1"/>
            <a:r>
              <a:rPr lang="en-US" dirty="0" smtClean="0"/>
              <a:t>No cutoff at high energies</a:t>
            </a:r>
          </a:p>
          <a:p>
            <a:pPr lvl="1"/>
            <a:r>
              <a:rPr lang="en-US" dirty="0" smtClean="0"/>
              <a:t>Higher intensity near the GC</a:t>
            </a:r>
          </a:p>
          <a:p>
            <a:pPr lvl="1"/>
            <a:r>
              <a:rPr lang="en-US" dirty="0" smtClean="0"/>
              <a:t>Displaced from the GC to the right (negative longitudes)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5" y="3068434"/>
            <a:ext cx="1872207" cy="23735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820" y="602076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Pass 8 GC analysis Ackermann et al (2017) </a:t>
            </a:r>
          </a:p>
          <a:p>
            <a:r>
              <a:rPr lang="en-US" sz="1400" dirty="0" smtClean="0">
                <a:hlinkClick r:id="rId3"/>
              </a:rPr>
              <a:t>arxiv</a:t>
            </a:r>
            <a:r>
              <a:rPr lang="en-US" sz="1400" dirty="0">
                <a:hlinkClick r:id="rId3"/>
              </a:rPr>
              <a:t>:</a:t>
            </a:r>
            <a:r>
              <a:rPr lang="en-US" sz="1400" dirty="0" smtClean="0">
                <a:hlinkClick r:id="rId3"/>
              </a:rPr>
              <a:t>1704.03910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5869721"/>
            <a:ext cx="2221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Fermi LAT diffuse model</a:t>
            </a:r>
          </a:p>
          <a:p>
            <a:r>
              <a:rPr lang="en-US" sz="1400" dirty="0" err="1" smtClean="0">
                <a:solidFill>
                  <a:srgbClr val="800000"/>
                </a:solidFill>
              </a:rPr>
              <a:t>Acero</a:t>
            </a:r>
            <a:r>
              <a:rPr lang="en-US" sz="1400" dirty="0" smtClean="0">
                <a:solidFill>
                  <a:srgbClr val="800000"/>
                </a:solidFill>
              </a:rPr>
              <a:t> et al</a:t>
            </a:r>
            <a:r>
              <a:rPr lang="en-US" sz="1400" dirty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(2016) </a:t>
            </a:r>
            <a:r>
              <a:rPr lang="en-US" sz="1400" dirty="0">
                <a:solidFill>
                  <a:srgbClr val="800000"/>
                </a:solidFill>
                <a:hlinkClick r:id="rId4"/>
              </a:rPr>
              <a:t>arxiv:1602.07246</a:t>
            </a:r>
            <a:endParaRPr lang="en-US" sz="1400" dirty="0">
              <a:solidFill>
                <a:srgbClr val="800000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f7b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2867113"/>
            <a:ext cx="2300610" cy="3002608"/>
          </a:xfrm>
          <a:prstGeom prst="rect">
            <a:avLst/>
          </a:prstGeom>
        </p:spPr>
      </p:pic>
      <p:pic>
        <p:nvPicPr>
          <p:cNvPr id="10" name="Picture 9" descr="f13a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049205"/>
            <a:ext cx="3456162" cy="259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Pass 8 Source class (relatively small area)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8 years (August 4, </a:t>
            </a:r>
            <a:r>
              <a:rPr lang="en-US" dirty="0" smtClean="0">
                <a:solidFill>
                  <a:schemeClr val="accent2"/>
                </a:solidFill>
              </a:rPr>
              <a:t>2008 - </a:t>
            </a:r>
            <a:r>
              <a:rPr lang="en-US" dirty="0" smtClean="0">
                <a:solidFill>
                  <a:schemeClr val="accent2"/>
                </a:solidFill>
              </a:rPr>
              <a:t>August 3, 2016)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Energies between 300 MeV – 1 </a:t>
            </a:r>
            <a:r>
              <a:rPr lang="en-US" dirty="0" err="1" smtClean="0">
                <a:solidFill>
                  <a:schemeClr val="accent2"/>
                </a:solidFill>
              </a:rPr>
              <a:t>TeV</a:t>
            </a:r>
            <a:r>
              <a:rPr lang="en-US" dirty="0" smtClean="0">
                <a:solidFill>
                  <a:schemeClr val="accent2"/>
                </a:solidFill>
              </a:rPr>
              <a:t> in 24 logarithmic energy bins</a:t>
            </a:r>
          </a:p>
          <a:p>
            <a:r>
              <a:rPr lang="en-US" dirty="0" err="1" smtClean="0">
                <a:solidFill>
                  <a:schemeClr val="accent2"/>
                </a:solidFill>
              </a:rPr>
              <a:t>HEALPix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pixelation</a:t>
            </a:r>
            <a:r>
              <a:rPr lang="en-US" dirty="0" smtClean="0">
                <a:solidFill>
                  <a:schemeClr val="accent2"/>
                </a:solidFill>
              </a:rPr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</a:t>
            </a:r>
            <a:r>
              <a:rPr lang="en-US" dirty="0" smtClean="0"/>
              <a:t>: 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Asymmetry in the data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-energy Fermi 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data as a template of foreground emission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Template of the bubbles modelled by “boxes” + low-energy-data template</a:t>
            </a:r>
            <a:endParaRPr lang="en-GB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dirty="0" smtClean="0">
                <a:solidFill>
                  <a:srgbClr val="3333CC"/>
                </a:solidFill>
              </a:rPr>
              <a:t>GALPROP + isotropic, bubbles, Loop I, etc. + point-source refitting model</a:t>
            </a:r>
            <a:endParaRPr lang="en-US" dirty="0" smtClean="0">
              <a:solidFill>
                <a:srgbClr val="3333CC"/>
              </a:solidFill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Fit the data in energy bins between 1.6 </a:t>
            </a:r>
            <a:r>
              <a:rPr lang="en-GB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GeV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and 1 </a:t>
            </a:r>
            <a:r>
              <a:rPr lang="en-GB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TeV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in 4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°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latitude stripes by a combination of two templates: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Low-energy Fermi data (600 MeV – 1.6 </a:t>
            </a:r>
            <a:r>
              <a:rPr lang="en-GB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GeV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): </a:t>
            </a:r>
            <a:r>
              <a:rPr lang="en-GB" spc="-1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</a:t>
            </a:r>
            <a:r>
              <a:rPr lang="en-GB" spc="-1" baseline="-25000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  <a:sym typeface="Wingdings"/>
              </a:rPr>
              <a:t>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spatial template of the foreground (IC + </a:t>
            </a:r>
            <a:r>
              <a:rPr lang="en-US" dirty="0">
                <a:solidFill>
                  <a:srgbClr val="3333CC"/>
                </a:solidFill>
              </a:rPr>
              <a:t>π</a:t>
            </a:r>
            <a:r>
              <a:rPr lang="en-US" baseline="30000" dirty="0">
                <a:solidFill>
                  <a:srgbClr val="3333CC"/>
                </a:solidFill>
              </a:rPr>
              <a:t>0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that has a softer spectrum than the bubbles</a:t>
            </a:r>
            <a:endParaRPr lang="en-GB" sz="1800" b="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Isotropic (in a latitude stripe) component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: 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</a:p>
          <a:p>
            <a:pPr marL="1080" indent="0">
              <a:lnSpc>
                <a:spcPct val="100000"/>
              </a:lnSpc>
              <a:buClr>
                <a:srgbClr val="000000"/>
              </a:buClr>
              <a:buNone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Region of bubbles is excluded (-20° &lt; l &lt; 20°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200 brightest point sources are masked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ow</a:t>
            </a:r>
            <a:r>
              <a:rPr lang="en-US" dirty="0" smtClean="0"/>
              <a:t>-energy </a:t>
            </a:r>
            <a:r>
              <a:rPr lang="en-US" dirty="0" smtClean="0"/>
              <a:t>model residuals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6" descr="LowE_0.6-1.6GeV_smallmask_bubblesexcl_highEsmooth_symmask_tot_highlow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38" y="1109138"/>
            <a:ext cx="4442771" cy="2823918"/>
          </a:xfrm>
          <a:prstGeom prst="rect">
            <a:avLst/>
          </a:prstGeom>
        </p:spPr>
      </p:pic>
      <p:pic>
        <p:nvPicPr>
          <p:cNvPr id="8" name="Picture 7" descr="LowE_0.6-1.6GeV_smallmask_bubblesexcl_highEsmooth_symmask_tot_highmedium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494" y="1109138"/>
            <a:ext cx="4442771" cy="2823918"/>
          </a:xfrm>
          <a:prstGeom prst="rect">
            <a:avLst/>
          </a:prstGeom>
        </p:spPr>
      </p:pic>
      <p:pic>
        <p:nvPicPr>
          <p:cNvPr id="6" name="Picture 5" descr="LowE_0.6-1.6GeV_smallmask_bubblesexcl_highEsmooth_symmask_tot_highhigh_h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73" y="3933056"/>
            <a:ext cx="4211960" cy="2677210"/>
          </a:xfrm>
          <a:prstGeom prst="rect">
            <a:avLst/>
          </a:prstGeom>
        </p:spPr>
      </p:pic>
      <p:pic>
        <p:nvPicPr>
          <p:cNvPr id="9" name="Picture 8" descr="SED_lowE_0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067" y="3904251"/>
            <a:ext cx="3856265" cy="289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402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>
                <a:solidFill>
                  <a:srgbClr val="3333CC"/>
                </a:solidFill>
              </a:rPr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Rectangles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covering the Fermi bubbles (divided in east and west): 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r>
              <a:rPr lang="en-GB" spc="-1" baseline="-25000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e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,</a:t>
            </a:r>
            <a:r>
              <a:rPr lang="en-GB" spc="-1" baseline="-25000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z="1800" spc="-1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r>
              <a:rPr lang="en-GB" sz="1800" spc="-1" baseline="-25000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w</a:t>
            </a:r>
            <a:endParaRPr lang="en-GB" sz="1800" b="0" spc="-1" baseline="-25000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0" indent="0">
              <a:buNone/>
            </a:pPr>
            <a:endParaRPr lang="en-US" dirty="0" smtClean="0">
              <a:solidFill>
                <a:srgbClr val="0D0D0D"/>
              </a:solidFill>
            </a:endParaRPr>
          </a:p>
          <a:p>
            <a:pPr>
              <a:buFont typeface="Wingdings" charset="0"/>
              <a:buChar char="à"/>
            </a:pPr>
            <a:r>
              <a:rPr lang="en-US" dirty="0" smtClean="0">
                <a:solidFill>
                  <a:srgbClr val="0D0D0D"/>
                </a:solidFill>
                <a:sym typeface="Wingdings"/>
              </a:rPr>
              <a:t>Normalization coefficients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>
                <a:sym typeface="Wingdings"/>
              </a:rPr>
              <a:t>,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>
                <a:sym typeface="Wingdings"/>
              </a:rPr>
              <a:t>,</a:t>
            </a:r>
            <a:r>
              <a:rPr lang="en-US" dirty="0" smtClean="0">
                <a:sym typeface="Wingdings"/>
              </a:rPr>
              <a:t> </a:t>
            </a:r>
            <a:r>
              <a:rPr lang="en-GB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r>
              <a:rPr lang="en-GB" spc="-1" baseline="-25000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e</a:t>
            </a:r>
            <a:r>
              <a:rPr lang="en-GB" spc="-1" dirty="0" smtClean="0">
                <a:solidFill>
                  <a:schemeClr val="tx1">
                    <a:lumMod val="95000"/>
                    <a:lumOff val="5000"/>
                  </a:schemeClr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, and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pc="-1" baseline="-25000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z="1800" spc="-1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r>
              <a:rPr lang="en-GB" sz="1800" spc="-1" baseline="-25000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w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are fitted to higher-energy data in </a:t>
            </a:r>
            <a:r>
              <a:rPr lang="en-US" dirty="0" smtClean="0">
                <a:sym typeface="Wingdings"/>
              </a:rPr>
              <a:t>4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°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4064593"/>
            <a:ext cx="4136484" cy="2629235"/>
          </a:xfrm>
          <a:prstGeom prst="rect">
            <a:avLst/>
          </a:prstGeom>
        </p:spPr>
      </p:pic>
      <p:pic>
        <p:nvPicPr>
          <p:cNvPr id="4" name="Picture 3" descr="SED_boxes_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3784542"/>
            <a:ext cx="3915911" cy="293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5401</TotalTime>
  <Words>727</Words>
  <Application>Microsoft Macintosh PowerPoint</Application>
  <PresentationFormat>On-screen Show (4:3)</PresentationFormat>
  <Paragraphs>135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Fermi_noBKG</vt:lpstr>
      <vt:lpstr>A study of the Fermi bubbles near the Galactic plane</vt:lpstr>
      <vt:lpstr>General information about the project</vt:lpstr>
      <vt:lpstr>Motivation</vt:lpstr>
      <vt:lpstr>Properties of the bubbles at high latitudes</vt:lpstr>
      <vt:lpstr>Previous analysis near the Galactic plane</vt:lpstr>
      <vt:lpstr>This analysis</vt:lpstr>
      <vt:lpstr>The low-energy model</vt:lpstr>
      <vt:lpstr>Low-energy model residuals</vt:lpstr>
      <vt:lpstr>The boxes model</vt:lpstr>
      <vt:lpstr>GALPROP model + PS refitting</vt:lpstr>
      <vt:lpstr>GALPROP residuals</vt:lpstr>
      <vt:lpstr>Latitude profiles</vt:lpstr>
      <vt:lpstr>Spectra in the Galactic plane</vt:lpstr>
      <vt:lpstr>PowerPoint Presentation</vt:lpstr>
      <vt:lpstr>PowerPoint Presentation</vt:lpstr>
      <vt:lpstr>Spectra slightly above the Galactic plane</vt:lpstr>
      <vt:lpstr>Spectra slightly below the Galactic plane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Laura</cp:lastModifiedBy>
  <cp:revision>85</cp:revision>
  <dcterms:created xsi:type="dcterms:W3CDTF">2009-10-20T16:37:35Z</dcterms:created>
  <dcterms:modified xsi:type="dcterms:W3CDTF">2017-08-15T12:25:46Z</dcterms:modified>
</cp:coreProperties>
</file>

<file path=docProps/thumbnail.jpeg>
</file>